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18" r:id="rId3"/>
    <p:sldId id="325" r:id="rId4"/>
    <p:sldId id="326" r:id="rId5"/>
    <p:sldId id="327" r:id="rId6"/>
    <p:sldId id="328" r:id="rId7"/>
    <p:sldId id="329" r:id="rId8"/>
    <p:sldId id="330" r:id="rId9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F74"/>
    <a:srgbClr val="FF0066"/>
    <a:srgbClr val="E1F7D9"/>
    <a:srgbClr val="FFFFFF"/>
    <a:srgbClr val="FF5050"/>
    <a:srgbClr val="1D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234" y="72"/>
      </p:cViewPr>
      <p:guideLst>
        <p:guide orient="horz" pos="388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3C24-FBEA-46FA-82D6-A51E30667179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47D1-4414-4AF0-B9E0-5295C2003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8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4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7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928664" y="260648"/>
            <a:ext cx="7977336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 </a:t>
            </a:r>
            <a:endParaRPr lang="ru-RU" sz="1700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60648"/>
            <a:ext cx="7488832" cy="542888"/>
          </a:xfrm>
        </p:spPr>
        <p:txBody>
          <a:bodyPr>
            <a:normAutofit/>
          </a:bodyPr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1203" y="6492875"/>
            <a:ext cx="416333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9417496" y="65253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9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9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7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1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2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0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laboratorysp" TargetMode="External"/><Relationship Id="rId5" Type="http://schemas.openxmlformats.org/officeDocument/2006/relationships/hyperlink" Target="http://www.youtube.com/user/selaboratory" TargetMode="External"/><Relationship Id="rId4" Type="http://schemas.openxmlformats.org/officeDocument/2006/relationships/hyperlink" Target="http://track.mailerlite.com/link/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ab-sp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b-forum.ru/" TargetMode="External"/><Relationship Id="rId4" Type="http://schemas.openxmlformats.org/officeDocument/2006/relationships/hyperlink" Target="http://www.nb-fun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6496" y="55892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F8F74"/>
                </a:solidFill>
              </a:rPr>
              <a:t>ЛАБОРАТОРИЯ СОЦИАЛЬНОГО </a:t>
            </a:r>
            <a:endParaRPr lang="ru-RU" sz="2400" b="1" dirty="0" smtClean="0">
              <a:solidFill>
                <a:srgbClr val="3F8F74"/>
              </a:solidFill>
            </a:endParaRPr>
          </a:p>
          <a:p>
            <a:r>
              <a:rPr lang="ru-RU" sz="2400" b="1" dirty="0" smtClean="0">
                <a:solidFill>
                  <a:srgbClr val="3F8F74"/>
                </a:solidFill>
              </a:rPr>
              <a:t>ПРЕДПРИНИМАТЕЛЬСТВА</a:t>
            </a:r>
            <a:endParaRPr lang="ru-RU" sz="2400" b="1" dirty="0">
              <a:solidFill>
                <a:srgbClr val="3F8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/>
              <a:t>ЛАБОРАТОРИЯ СОЦИАЛЬНОГО ПРЕДПРИНИМАТЕЛЬСТВА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7877" y="2708920"/>
            <a:ext cx="91651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3F8F74"/>
                </a:solidFill>
              </a:rPr>
              <a:t>Лаборатория социального предпринимательства создана Фондом «Наше будущее» в начале 2014 года для разработки и реализации образовательных программ и других инструментов поддержки и развития социального бизнеса в России.</a:t>
            </a:r>
          </a:p>
          <a:p>
            <a:pPr algn="just"/>
            <a:endParaRPr lang="ru-RU" sz="1200" b="1" dirty="0">
              <a:solidFill>
                <a:srgbClr val="3F8F74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Лаборатория социального предпринимательства проводит бесплатное и платное обучение как начинающих, так и действующих социальных предпринимателей.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программы Лаборатории опираются 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10-летний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 Фонда «Наше будущее» по поддержке и сопровождению социальных предпринимателей в различных регионах России, а также на опыт партнерских организаций, являющихся лидерами в своих областях деятельности.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Программы проводятся на русском языке с привлечением квалифицированных тренеров и преподавателей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Лаборатория имеет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Лицензию на осуществление образовательной деятельности.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48895" y="5042415"/>
            <a:ext cx="6847739" cy="1627092"/>
            <a:chOff x="895517" y="4935616"/>
            <a:chExt cx="6471840" cy="184466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95517" y="4935616"/>
              <a:ext cx="6471840" cy="1844667"/>
              <a:chOff x="733816" y="4979831"/>
              <a:chExt cx="6758095" cy="1926257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5920645" y="4990693"/>
                <a:ext cx="1571266" cy="1915393"/>
                <a:chOff x="5223544" y="1612772"/>
                <a:chExt cx="1571266" cy="1915393"/>
              </a:xfrm>
            </p:grpSpPr>
            <p:pic>
              <p:nvPicPr>
                <p:cNvPr id="46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3544" y="1612772"/>
                  <a:ext cx="1571266" cy="1915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Прямоугольник 46"/>
                <p:cNvSpPr/>
                <p:nvPr/>
              </p:nvSpPr>
              <p:spPr>
                <a:xfrm>
                  <a:off x="5659272" y="1763416"/>
                  <a:ext cx="694823" cy="838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dirty="0" smtClean="0">
                      <a:solidFill>
                        <a:schemeClr val="bg1"/>
                      </a:solidFill>
                    </a:rPr>
                    <a:t>29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733816" y="4986040"/>
                <a:ext cx="1670927" cy="1920048"/>
                <a:chOff x="1317112" y="1641711"/>
                <a:chExt cx="1670927" cy="1920048"/>
              </a:xfrm>
            </p:grpSpPr>
            <p:pic>
              <p:nvPicPr>
                <p:cNvPr id="43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6944" y="1641711"/>
                  <a:ext cx="1571265" cy="1920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1376379" y="2568332"/>
                  <a:ext cx="1525514" cy="765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ч</a:t>
                  </a:r>
                  <a:r>
                    <a:rPr lang="ru-RU" sz="12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еловек охвачено образовательными программами</a:t>
                  </a:r>
                  <a:endPara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1317112" y="1797008"/>
                  <a:ext cx="1670927" cy="7651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6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100 000</a:t>
                  </a:r>
                  <a:endParaRPr lang="ru-RU" sz="3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2503473" y="4986039"/>
                <a:ext cx="1571266" cy="1920049"/>
                <a:chOff x="2611370" y="1628800"/>
                <a:chExt cx="1571266" cy="1920049"/>
              </a:xfrm>
            </p:grpSpPr>
            <p:pic>
              <p:nvPicPr>
                <p:cNvPr id="40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1370" y="1628800"/>
                  <a:ext cx="1571266" cy="19200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Прямоугольник 40"/>
                <p:cNvSpPr/>
                <p:nvPr/>
              </p:nvSpPr>
              <p:spPr>
                <a:xfrm>
                  <a:off x="2931487" y="1813415"/>
                  <a:ext cx="951109" cy="838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100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2891390" y="2742375"/>
                  <a:ext cx="1011226" cy="364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 kern="0" dirty="0" err="1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вебинаров</a:t>
                  </a:r>
                  <a:endParaRPr lang="ru-RU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225334" y="4979831"/>
                <a:ext cx="1571266" cy="1926256"/>
                <a:chOff x="4176305" y="1622592"/>
                <a:chExt cx="1571266" cy="1926256"/>
              </a:xfrm>
            </p:grpSpPr>
            <p:pic>
              <p:nvPicPr>
                <p:cNvPr id="37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6305" y="1622592"/>
                  <a:ext cx="1571266" cy="19262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Прямоугольник 37"/>
                <p:cNvSpPr/>
                <p:nvPr/>
              </p:nvSpPr>
              <p:spPr>
                <a:xfrm>
                  <a:off x="4176305" y="2538364"/>
                  <a:ext cx="1571266" cy="9837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тренеров по социальному </a:t>
                  </a:r>
                  <a:r>
                    <a:rPr lang="ru-RU" sz="1200" b="1" kern="0" dirty="0" err="1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предприни-мательству</a:t>
                  </a:r>
                  <a:endParaRPr lang="ru-RU" sz="1200" b="1" kern="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4614526" y="1781671"/>
                  <a:ext cx="694823" cy="838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39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6" name="Прямоугольник 25"/>
            <p:cNvSpPr/>
            <p:nvPr/>
          </p:nvSpPr>
          <p:spPr>
            <a:xfrm>
              <a:off x="5927384" y="5880750"/>
              <a:ext cx="1343135" cy="593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о</a:t>
              </a:r>
              <a:r>
                <a:rPr lang="ru-RU" sz="1400" b="1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чных мероприятий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482114" y="4744933"/>
            <a:ext cx="3001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F9176"/>
                </a:solidFill>
              </a:rPr>
              <a:t>Результаты работы Лаборатории за 4 года</a:t>
            </a:r>
            <a:endParaRPr lang="ru-RU" sz="1200" b="1" dirty="0">
              <a:solidFill>
                <a:srgbClr val="3F9176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2" y="1052736"/>
            <a:ext cx="4604514" cy="15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0" y="1052736"/>
            <a:ext cx="4611477" cy="15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 descr="W:\презентация о фонде\слайды\элементы\квадрат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2" y="5058631"/>
            <a:ext cx="1592108" cy="161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8731919" y="197820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(1/2)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/>
              <a:t>ЛАБОРАТОРИЯ СОЦИАЛЬНОГО ПРЕДПРИНИМАТЕЛЬСТВА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3801" y="1743341"/>
            <a:ext cx="5435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F9176"/>
                </a:solidFill>
              </a:rPr>
              <a:t>Анонсы и запись на </a:t>
            </a:r>
            <a:r>
              <a:rPr lang="ru-RU" sz="1200" b="1" dirty="0" err="1">
                <a:solidFill>
                  <a:srgbClr val="3F9176"/>
                </a:solidFill>
              </a:rPr>
              <a:t>вебинары</a:t>
            </a:r>
            <a:r>
              <a:rPr lang="ru-RU" sz="1200" b="1" dirty="0">
                <a:solidFill>
                  <a:srgbClr val="3F9176"/>
                </a:solidFill>
              </a:rPr>
              <a:t> и дистанционные курсы:</a:t>
            </a:r>
            <a:r>
              <a:rPr lang="ru-RU" sz="1200" dirty="0">
                <a:solidFill>
                  <a:srgbClr val="3F9176"/>
                </a:solidFill>
              </a:rPr>
              <a:t> </a:t>
            </a:r>
            <a:r>
              <a:rPr lang="ru-RU" sz="1200" dirty="0">
                <a:solidFill>
                  <a:srgbClr val="3F9176"/>
                </a:solidFill>
                <a:hlinkClick r:id="rId4"/>
              </a:rPr>
              <a:t>lab-sp.ru</a:t>
            </a:r>
            <a:r>
              <a:rPr lang="ru-RU" sz="1200" dirty="0">
                <a:solidFill>
                  <a:srgbClr val="3F9176"/>
                </a:solidFill>
              </a:rPr>
              <a:t/>
            </a:r>
            <a:br>
              <a:rPr lang="ru-RU" sz="1200" dirty="0">
                <a:solidFill>
                  <a:srgbClr val="3F9176"/>
                </a:solidFill>
              </a:rPr>
            </a:br>
            <a:endParaRPr lang="ru-RU" sz="1200" dirty="0" smtClean="0">
              <a:solidFill>
                <a:srgbClr val="3F9176"/>
              </a:solidFill>
            </a:endParaRPr>
          </a:p>
          <a:p>
            <a:r>
              <a:rPr lang="ru-RU" sz="1200" b="1" dirty="0" smtClean="0">
                <a:solidFill>
                  <a:srgbClr val="3F9176"/>
                </a:solidFill>
              </a:rPr>
              <a:t>Видеозаписи </a:t>
            </a:r>
            <a:r>
              <a:rPr lang="ru-RU" sz="1200" b="1" dirty="0" err="1" smtClean="0">
                <a:solidFill>
                  <a:srgbClr val="3F9176"/>
                </a:solidFill>
              </a:rPr>
              <a:t>вебинаров</a:t>
            </a:r>
            <a:r>
              <a:rPr lang="ru-RU" sz="1200" dirty="0" smtClean="0">
                <a:solidFill>
                  <a:srgbClr val="3F9176"/>
                </a:solidFill>
              </a:rPr>
              <a:t>:</a:t>
            </a:r>
            <a:r>
              <a:rPr lang="en-US" sz="1200" dirty="0" smtClean="0">
                <a:solidFill>
                  <a:srgbClr val="3F9176"/>
                </a:solidFill>
              </a:rPr>
              <a:t> </a:t>
            </a:r>
            <a:r>
              <a:rPr lang="ru-RU" sz="1200" dirty="0"/>
              <a:t> </a:t>
            </a:r>
            <a:r>
              <a:rPr lang="ru-RU" sz="1200" dirty="0" smtClean="0">
                <a:hlinkClick r:id="rId5"/>
              </a:rPr>
              <a:t>www.youtube.com/user/selaboratory</a:t>
            </a:r>
            <a:r>
              <a:rPr lang="ru-RU" sz="1200" dirty="0" smtClean="0"/>
              <a:t> </a:t>
            </a:r>
          </a:p>
          <a:p>
            <a:endParaRPr lang="ru-RU" sz="1200" b="1" dirty="0" smtClean="0">
              <a:solidFill>
                <a:srgbClr val="3F9176"/>
              </a:solidFill>
            </a:endParaRPr>
          </a:p>
          <a:p>
            <a:r>
              <a:rPr lang="ru-RU" sz="1200" b="1" dirty="0" smtClean="0">
                <a:solidFill>
                  <a:srgbClr val="3F9176"/>
                </a:solidFill>
              </a:rPr>
              <a:t>ЛСП </a:t>
            </a:r>
            <a:r>
              <a:rPr lang="ru-RU" sz="1200" b="1" dirty="0">
                <a:solidFill>
                  <a:srgbClr val="3F9176"/>
                </a:solidFill>
              </a:rPr>
              <a:t>на </a:t>
            </a:r>
            <a:r>
              <a:rPr lang="ru-RU" sz="1200" b="1" dirty="0" err="1">
                <a:solidFill>
                  <a:srgbClr val="3F9176"/>
                </a:solidFill>
              </a:rPr>
              <a:t>Facebook</a:t>
            </a:r>
            <a:r>
              <a:rPr lang="ru-RU" sz="1200" dirty="0">
                <a:solidFill>
                  <a:srgbClr val="3F9176"/>
                </a:solidFill>
              </a:rPr>
              <a:t> </a:t>
            </a:r>
            <a:r>
              <a:rPr lang="ru-RU" sz="1200" dirty="0" smtClean="0">
                <a:solidFill>
                  <a:srgbClr val="3F9176"/>
                </a:solidFill>
              </a:rPr>
              <a:t>- </a:t>
            </a:r>
            <a:r>
              <a:rPr lang="ru-RU" sz="1200" dirty="0" smtClean="0">
                <a:hlinkClick r:id="rId6"/>
              </a:rPr>
              <a:t>https</a:t>
            </a:r>
            <a:r>
              <a:rPr lang="ru-RU" sz="1200" dirty="0">
                <a:hlinkClick r:id="rId6"/>
              </a:rPr>
              <a:t>://www.facebook.com/laboratorysp</a:t>
            </a:r>
            <a:r>
              <a:rPr lang="ru-RU" sz="1200" dirty="0"/>
              <a:t> </a:t>
            </a:r>
          </a:p>
          <a:p>
            <a:endParaRPr lang="ru-RU" sz="1200" b="1" dirty="0" smtClean="0">
              <a:solidFill>
                <a:srgbClr val="3F9176"/>
              </a:solidFill>
            </a:endParaRPr>
          </a:p>
          <a:p>
            <a:r>
              <a:rPr lang="ru-RU" sz="1200" b="1" dirty="0" err="1" smtClean="0">
                <a:solidFill>
                  <a:srgbClr val="3F9176"/>
                </a:solidFill>
              </a:rPr>
              <a:t>ВКонтакте</a:t>
            </a:r>
            <a:r>
              <a:rPr lang="ru-RU" sz="1200" dirty="0" smtClean="0">
                <a:solidFill>
                  <a:srgbClr val="3F9176"/>
                </a:solidFill>
              </a:rPr>
              <a:t> </a:t>
            </a:r>
            <a:r>
              <a:rPr lang="ru-RU" sz="1200" dirty="0">
                <a:solidFill>
                  <a:srgbClr val="3F9176"/>
                </a:solidFill>
              </a:rPr>
              <a:t>-</a:t>
            </a:r>
            <a:r>
              <a:rPr lang="ru-RU" sz="1200" dirty="0"/>
              <a:t> </a:t>
            </a:r>
            <a:r>
              <a:rPr lang="ru-RU" sz="1200" dirty="0">
                <a:hlinkClick r:id="rId4"/>
              </a:rPr>
              <a:t>https://new.vk.com/laboratorysp</a:t>
            </a:r>
            <a:endParaRPr lang="ru-RU" sz="1200" dirty="0"/>
          </a:p>
          <a:p>
            <a:endParaRPr lang="ru-RU" sz="1200" i="1" dirty="0" smtClean="0"/>
          </a:p>
          <a:p>
            <a:r>
              <a:rPr lang="ru-RU" sz="1200" i="1" dirty="0"/>
              <a:t/>
            </a:r>
            <a:br>
              <a:rPr lang="ru-RU" sz="1200" i="1" dirty="0"/>
            </a:br>
            <a:endParaRPr lang="ru-RU" sz="1200" dirty="0"/>
          </a:p>
        </p:txBody>
      </p:sp>
      <p:pic>
        <p:nvPicPr>
          <p:cNvPr id="33" name="Picture 2" descr="http://konkurs.nb-fund.ru/docs/block-20/block-20-b69e641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1" y="1707548"/>
            <a:ext cx="3459886" cy="19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800" y="4228446"/>
            <a:ext cx="8479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15 000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контактов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потенциально заинтересованных темой СП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1533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подписчиков на канале ЛСП на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 социальных предпринимателей и экспертов, выступивших в качестве спикера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вебинара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/курса ЛСП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731919" y="197820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(2/2)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ПРОВЕДЕНИЕ ОБУЧЕНИЯ ТРЕНЕРОВ ПО СОЦИАЛЬНОМУ ПРЕДПРИНИМАТЕЛЬСТВУ: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ОПИСАНИЕ И РЕЗУЛЬТАТЫ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9777"/>
            <a:ext cx="990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ПОДГОТОВКА ТРЕНЕРОВ ПО СОЦИАЛЬНОМУ ПРЕДПРИНИМАТЕЛЬСТВУ.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97554"/>
            <a:ext cx="990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ИТОГАМ ОБУЧЕНИЯ ПРЕПОДАВАТЕЛИ: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691" y="1981822"/>
            <a:ext cx="8758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Могут проводить полноценные Школы социального предпринимательства в своих регионах и помогать слушателям в создании успешных социальных предприятий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889" y="2718521"/>
            <a:ext cx="8758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Могут создавать отраслевые курсы по социальному предпринимательству.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6691" y="3260189"/>
            <a:ext cx="8758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Знают основные модели развития социальных предприятий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разных странах,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примеры проектов по каждой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бизнес-модели 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 в России, за рубежом и в своем регионе.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678" y="4050860"/>
            <a:ext cx="8758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Умеют анализировать бизнес-планы социальных предприятий студентов.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6691" y="4616297"/>
            <a:ext cx="8758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Знают возможности по привлечению финансовых ресурсов для реализации проектов социального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предпринимательства 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способны научить студентов формировать стратегию привлечения инвестиций.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3896" y="5329622"/>
            <a:ext cx="908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 имеет статус программы дополнительного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образования</a:t>
            </a: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(имеется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лицензия на осуществление образовательной деятельности).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648" y="208248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2648" y="2758109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4446" y="334944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1800" y="4090448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2648" y="4690426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59054" y="296543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(1/2)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ПРОВЕДЕНИЕ ОБУЧЕНИЯ ТРЕНЕРОВ ПО СОЦИАЛЬНОМУ ПРЕДПРИНИМАТЕЛЬСТВУ: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ОПИСАНИЕ И РЕЗУЛЬТАТЫ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59054" y="296543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(2/2)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" y="1237356"/>
            <a:ext cx="990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 ОБУЧЕНИЯ ТРЕНЕРОВ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3-6 МЕС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(в зависимости от выбранной программы). </a:t>
            </a: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ТРЕНЕРАМ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НАЛИЧИЕ ПРЕДПРИНИМАТЕЛЬСКОГО И/ИЛИ ТРЕНЕРСКОГО ОПЫТА.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148760"/>
            <a:ext cx="990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РЕЗУЛЬТАТЫ: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8544" y="2639298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08584" y="2571835"/>
            <a:ext cx="793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 2015 г. в рамках программы обучено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39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тренеров в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6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регионах РФ: Ханты-Мансийский автономный округ - Югра, Алтайский край, Вологодская область, Тюменская область, Белгородская область, Республика Татарстан.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8544" y="3346791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08584" y="3322748"/>
            <a:ext cx="7934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Тренерами, прошедшими обучение, проведено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10 Школ социального предпринимательства.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8544" y="3945633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08584" y="3921433"/>
            <a:ext cx="7934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Общее количество слушателей, ставших учениками этих Школ, составляет более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600 социальных предпринимателей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8544" y="4647487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208584" y="4578908"/>
            <a:ext cx="793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Средний процент запустивших социальный бизнес по результатам обучения в Школах социального предпринимательства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составляет 60% от общего количества слушателей, успешно завершивших обучение.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CF8DB7-E670-40FD-853C-009566EB252B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13317" name="Заголовок 1"/>
          <p:cNvSpPr txBox="1">
            <a:spLocks/>
          </p:cNvSpPr>
          <p:nvPr/>
        </p:nvSpPr>
        <p:spPr bwMode="auto">
          <a:xfrm>
            <a:off x="1268413" y="198438"/>
            <a:ext cx="8048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Образовательные программы высшего</a:t>
            </a:r>
            <a:r>
              <a:rPr lang="en-US" altLang="ru-RU" sz="2000" b="1" dirty="0">
                <a:solidFill>
                  <a:schemeClr val="bg1"/>
                </a:solidFill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</a:rPr>
              <a:t>профессионального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8544" y="4435543"/>
            <a:ext cx="846849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Перспективы: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Создание образовательного стандарта по направлению «Предпринимательство» с профилем «Социальное предпринимательство». 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Программа высшего профессионального образования нового поколения – помимо классических теоретико-практических занятий обучающиеся создают и реализуют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реальный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социально-предпринимательский проект.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3875" y="349250"/>
            <a:ext cx="549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10</a:t>
            </a:r>
            <a:endParaRPr lang="ru-RU" sz="2800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2000" b="1" dirty="0" smtClean="0"/>
              <a:t>ОБРАЗОВАТЕЛЬНЫЕ ПРОГРАММЫ ВЫСШЕГО ОБРАЗОВАНИЯ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2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8544" y="175076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8585" y="172505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2012-2013 гг. – совместная программа повышения квалификации «Управление в сфере социального предпринимательства» с МГУ им. М.В. Ломоносова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1056"/>
            <a:ext cx="990599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СОВМЕСТНЫЕ ПРОГРАММЫ С ВЕДУЩИМИ ВУЗАМИ СТРАНЫ: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8544" y="2383866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08585" y="235815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 г. – поддержка курса дополнительного профессионального образования «Управление проектами в области социального предпринимательства» ВШМ СПбГУ по социальному предпринимательству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8544" y="301319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08585" y="2991258"/>
            <a:ext cx="792088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2015-2016 гг. – дисциплина «Социальное предпринимательство» направления «Менеджмент»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СФУ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8544" y="349737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08585" y="3475438"/>
            <a:ext cx="79208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2015-2017 гг. – совместная с РЭУ им. Г.В. Плеханова программа подготовки бакалавров и магистров по направлению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«Менеджмент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95" y="848320"/>
            <a:ext cx="1593009" cy="6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6496" y="1856432"/>
            <a:ext cx="9073008" cy="30162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Адрес: г. Москва, ул. Знаменка,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д. 8/13, стр.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Тел.:  +7 (495) 780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96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71, доб. 40-35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Шлыкова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Ольга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 action="ppaction://hlinkfile"/>
              </a:rPr>
              <a:t>lab-sp.ru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Лаборатория социального предпринимательства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www.nb-fund.ru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Фонд «Наше будущее»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www.nb-forum.ru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Информационно-аналитический портал «Новый бизнес: социальное предпринимательство»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650</Words>
  <Application>Microsoft Office PowerPoint</Application>
  <PresentationFormat>Лист A4 (210x297 мм)</PresentationFormat>
  <Paragraphs>100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Шебанова</dc:creator>
  <cp:lastModifiedBy>KudriavcevaNA</cp:lastModifiedBy>
  <cp:revision>215</cp:revision>
  <cp:lastPrinted>2016-10-26T12:36:59Z</cp:lastPrinted>
  <dcterms:created xsi:type="dcterms:W3CDTF">2015-05-29T07:10:53Z</dcterms:created>
  <dcterms:modified xsi:type="dcterms:W3CDTF">2018-01-23T07:22:49Z</dcterms:modified>
</cp:coreProperties>
</file>